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84" r:id="rId4"/>
    <p:sldId id="283" r:id="rId5"/>
    <p:sldId id="275" r:id="rId6"/>
    <p:sldId id="285" r:id="rId7"/>
    <p:sldId id="286" r:id="rId8"/>
    <p:sldId id="287" r:id="rId9"/>
    <p:sldId id="276" r:id="rId10"/>
    <p:sldId id="277" r:id="rId11"/>
    <p:sldId id="288" r:id="rId12"/>
    <p:sldId id="261" r:id="rId13"/>
    <p:sldId id="278" r:id="rId14"/>
    <p:sldId id="262" r:id="rId15"/>
    <p:sldId id="263" r:id="rId16"/>
    <p:sldId id="264" r:id="rId17"/>
    <p:sldId id="265" r:id="rId18"/>
    <p:sldId id="282" r:id="rId19"/>
    <p:sldId id="268" r:id="rId20"/>
    <p:sldId id="280" r:id="rId21"/>
    <p:sldId id="272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E40"/>
    <a:srgbClr val="FFFFFF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24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5714F-F8FF-4ADB-890D-2B611E79DF72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02A0E-7483-4BED-8BB7-D597ED5CE36A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58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2A0E-7483-4BED-8BB7-D597ED5CE36A}" type="slidenum">
              <a:rPr lang="es-MX" smtClean="0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21332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34452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41105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717558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62792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16603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1203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16953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74645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453331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74960-E046-48B9-8175-DD5D11917CBB}" type="datetimeFigureOut">
              <a:rPr lang="es-MX" smtClean="0"/>
              <a:pPr/>
              <a:t>22/10/2014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29B4E2-9821-4A4E-B6C2-CA4E9D03315D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39585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 userDrawn="1"/>
        </p:nvGrpSpPr>
        <p:grpSpPr>
          <a:xfrm>
            <a:off x="-936" y="58071"/>
            <a:ext cx="8950676" cy="6757390"/>
            <a:chOff x="-936" y="9527"/>
            <a:chExt cx="8950676" cy="675739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8602" t="2365" r="17616" b="86749"/>
            <a:stretch/>
          </p:blipFill>
          <p:spPr bwMode="auto">
            <a:xfrm>
              <a:off x="294032" y="6338816"/>
              <a:ext cx="4140531" cy="391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2533" t="13027" r="61391" b="16832"/>
            <a:stretch/>
          </p:blipFill>
          <p:spPr bwMode="auto">
            <a:xfrm>
              <a:off x="-936" y="9527"/>
              <a:ext cx="957788" cy="1448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9 Imagen"/>
            <p:cNvPicPr/>
            <p:nvPr/>
          </p:nvPicPr>
          <p:blipFill rotWithShape="1">
            <a:blip r:embed="rId15" cstate="print"/>
            <a:srcRect l="5099" t="64998" r="3116" b="15099"/>
            <a:stretch/>
          </p:blipFill>
          <p:spPr bwMode="auto">
            <a:xfrm>
              <a:off x="4557252" y="6309320"/>
              <a:ext cx="4392488" cy="45759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=""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6640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emf"/><Relationship Id="rId4" Type="http://schemas.openxmlformats.org/officeDocument/2006/relationships/image" Target="../media/image11.png"/><Relationship Id="rId9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69" r="12980"/>
          <a:stretch/>
        </p:blipFill>
        <p:spPr bwMode="auto">
          <a:xfrm>
            <a:off x="19730" y="19395"/>
            <a:ext cx="9124270" cy="682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851920" y="1628800"/>
            <a:ext cx="4824536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 de vinculación con Universidades</a:t>
            </a:r>
          </a:p>
          <a:p>
            <a:pPr algn="ctr"/>
            <a:r>
              <a:rPr lang="es-MX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 de Administración Tributaria</a:t>
            </a:r>
          </a:p>
          <a:p>
            <a:pPr algn="ctr"/>
            <a:r>
              <a:rPr lang="es-MX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México</a:t>
            </a:r>
          </a:p>
          <a:p>
            <a:pPr algn="ctr"/>
            <a:endParaRPr lang="es-MX" sz="20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s-MX" sz="1600" b="1" dirty="0" smtClean="0">
                <a:solidFill>
                  <a:schemeClr val="tx2"/>
                </a:solidFill>
              </a:rPr>
              <a:t>Taller Internacional sobre Mejores Prácticas de Educación Fiscal en la Unión Europea y América Latina</a:t>
            </a:r>
            <a:endParaRPr lang="es-MX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09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r"/>
            <a:r>
              <a:rPr lang="es-MX" sz="2800" b="1" dirty="0" smtClean="0"/>
              <a:t>Resultados de los NAF</a:t>
            </a:r>
            <a:endParaRPr lang="es-MX" sz="2000" dirty="0"/>
          </a:p>
        </p:txBody>
      </p:sp>
      <p:sp>
        <p:nvSpPr>
          <p:cNvPr id="10" name="18 CuadroTexto"/>
          <p:cNvSpPr txBox="1">
            <a:spLocks noChangeArrowheads="1"/>
          </p:cNvSpPr>
          <p:nvPr/>
        </p:nvSpPr>
        <p:spPr bwMode="auto">
          <a:xfrm>
            <a:off x="323528" y="1064354"/>
            <a:ext cx="8497243" cy="78047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s-MX" sz="2600" b="1" dirty="0" smtClean="0">
                <a:latin typeface="+mn-lt"/>
              </a:rPr>
              <a:t>Autoservicio</a:t>
            </a:r>
          </a:p>
        </p:txBody>
      </p:sp>
      <p:sp>
        <p:nvSpPr>
          <p:cNvPr id="12" name="6 CuadroTexto"/>
          <p:cNvSpPr txBox="1">
            <a:spLocks noChangeArrowheads="1"/>
          </p:cNvSpPr>
          <p:nvPr/>
        </p:nvSpPr>
        <p:spPr bwMode="auto">
          <a:xfrm>
            <a:off x="1567038" y="5643488"/>
            <a:ext cx="19415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 b="1" dirty="0"/>
              <a:t>Instituciones</a:t>
            </a:r>
          </a:p>
          <a:p>
            <a:pPr algn="ctr"/>
            <a:r>
              <a:rPr lang="es-MX" sz="1200" b="1" dirty="0"/>
              <a:t>Educativas</a:t>
            </a:r>
          </a:p>
          <a:p>
            <a:pPr algn="ctr"/>
            <a:r>
              <a:rPr lang="es-MX" sz="2000" b="1" dirty="0" smtClean="0"/>
              <a:t>56 Módulos NAF</a:t>
            </a:r>
            <a:endParaRPr lang="es-MX" sz="2000" b="1" dirty="0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192" y="4483025"/>
            <a:ext cx="12763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23 Grupo"/>
          <p:cNvGrpSpPr>
            <a:grpSpLocks noChangeAspect="1"/>
          </p:cNvGrpSpPr>
          <p:nvPr/>
        </p:nvGrpSpPr>
        <p:grpSpPr bwMode="auto">
          <a:xfrm>
            <a:off x="3722092" y="4221088"/>
            <a:ext cx="1782763" cy="1495425"/>
            <a:chOff x="2041129" y="1650183"/>
            <a:chExt cx="2200275" cy="1845198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1129" y="1971381"/>
              <a:ext cx="22002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5618" y="1650183"/>
              <a:ext cx="1120140" cy="1120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3030" y="4356025"/>
            <a:ext cx="1279525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42012" y="2075805"/>
            <a:ext cx="147955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27 CuadroTexto"/>
          <p:cNvSpPr txBox="1">
            <a:spLocks noChangeArrowheads="1"/>
          </p:cNvSpPr>
          <p:nvPr/>
        </p:nvSpPr>
        <p:spPr bwMode="auto">
          <a:xfrm>
            <a:off x="3998317" y="5643488"/>
            <a:ext cx="104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 dirty="0"/>
              <a:t>Entidades</a:t>
            </a:r>
          </a:p>
          <a:p>
            <a:pPr algn="ctr"/>
            <a:r>
              <a:rPr lang="es-MX" sz="1200" b="1" dirty="0"/>
              <a:t>Federativas</a:t>
            </a:r>
          </a:p>
          <a:p>
            <a:pPr algn="ctr"/>
            <a:r>
              <a:rPr lang="es-MX" sz="2000" b="1" dirty="0"/>
              <a:t>30</a:t>
            </a:r>
          </a:p>
        </p:txBody>
      </p:sp>
      <p:sp>
        <p:nvSpPr>
          <p:cNvPr id="20" name="28 CuadroTexto"/>
          <p:cNvSpPr txBox="1">
            <a:spLocks noChangeArrowheads="1"/>
          </p:cNvSpPr>
          <p:nvPr/>
        </p:nvSpPr>
        <p:spPr bwMode="auto">
          <a:xfrm>
            <a:off x="6030317" y="5643488"/>
            <a:ext cx="9179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b="1" dirty="0"/>
              <a:t>Personas Atendidas</a:t>
            </a:r>
          </a:p>
          <a:p>
            <a:pPr algn="ctr"/>
            <a:r>
              <a:rPr lang="es-MX" sz="2000" b="1" dirty="0"/>
              <a:t>4,199</a:t>
            </a:r>
          </a:p>
          <a:p>
            <a:pPr algn="ctr"/>
            <a:endParaRPr lang="es-MX" sz="1200" b="1" dirty="0"/>
          </a:p>
        </p:txBody>
      </p:sp>
      <p:sp>
        <p:nvSpPr>
          <p:cNvPr id="21" name="29 CuadroTexto"/>
          <p:cNvSpPr txBox="1">
            <a:spLocks noChangeArrowheads="1"/>
          </p:cNvSpPr>
          <p:nvPr/>
        </p:nvSpPr>
        <p:spPr bwMode="auto">
          <a:xfrm>
            <a:off x="7570192" y="5643488"/>
            <a:ext cx="9667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 dirty="0"/>
              <a:t>Servicios Otorgados</a:t>
            </a:r>
          </a:p>
          <a:p>
            <a:pPr algn="ctr"/>
            <a:r>
              <a:rPr lang="es-MX" sz="2000" b="1" dirty="0"/>
              <a:t>6,569</a:t>
            </a:r>
          </a:p>
        </p:txBody>
      </p:sp>
      <p:grpSp>
        <p:nvGrpSpPr>
          <p:cNvPr id="22" name="31 Grupo"/>
          <p:cNvGrpSpPr>
            <a:grpSpLocks/>
          </p:cNvGrpSpPr>
          <p:nvPr/>
        </p:nvGrpSpPr>
        <p:grpSpPr bwMode="auto">
          <a:xfrm>
            <a:off x="3176712" y="1891655"/>
            <a:ext cx="1600200" cy="1571625"/>
            <a:chOff x="5759976" y="975926"/>
            <a:chExt cx="1600200" cy="1571625"/>
          </a:xfrm>
        </p:grpSpPr>
        <p:pic>
          <p:nvPicPr>
            <p:cNvPr id="23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59976" y="975926"/>
              <a:ext cx="1600200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1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464005">
              <a:off x="6663925" y="1388409"/>
              <a:ext cx="313546" cy="250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32 CuadroTexto"/>
          <p:cNvSpPr txBox="1">
            <a:spLocks noChangeArrowheads="1"/>
          </p:cNvSpPr>
          <p:nvPr/>
        </p:nvSpPr>
        <p:spPr bwMode="auto">
          <a:xfrm>
            <a:off x="3380182" y="3442642"/>
            <a:ext cx="119167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 b="1" dirty="0"/>
              <a:t>Posiciones de</a:t>
            </a:r>
          </a:p>
          <a:p>
            <a:pPr algn="ctr"/>
            <a:r>
              <a:rPr lang="es-MX" sz="1400" b="1" dirty="0"/>
              <a:t>Atención</a:t>
            </a:r>
          </a:p>
          <a:p>
            <a:pPr algn="ctr"/>
            <a:r>
              <a:rPr lang="es-MX" sz="1400" b="1" dirty="0"/>
              <a:t>183</a:t>
            </a:r>
          </a:p>
        </p:txBody>
      </p:sp>
      <p:sp>
        <p:nvSpPr>
          <p:cNvPr id="26" name="33 CuadroTexto"/>
          <p:cNvSpPr txBox="1">
            <a:spLocks noChangeArrowheads="1"/>
          </p:cNvSpPr>
          <p:nvPr/>
        </p:nvSpPr>
        <p:spPr bwMode="auto">
          <a:xfrm>
            <a:off x="4901399" y="3442642"/>
            <a:ext cx="147187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400" b="1" dirty="0"/>
              <a:t>Prestadores</a:t>
            </a:r>
          </a:p>
          <a:p>
            <a:pPr algn="ctr"/>
            <a:r>
              <a:rPr lang="es-MX" sz="1400" b="1" dirty="0"/>
              <a:t>de Servicio Social</a:t>
            </a:r>
          </a:p>
          <a:p>
            <a:pPr algn="ctr"/>
            <a:r>
              <a:rPr lang="es-MX" sz="1400" b="1" dirty="0"/>
              <a:t>215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1630487" y="1918792"/>
            <a:ext cx="1598613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2000" b="1" dirty="0">
                <a:cs typeface="Times New Roman" pitchFamily="18" charset="0"/>
              </a:rPr>
              <a:t>Capacidad </a:t>
            </a:r>
          </a:p>
          <a:p>
            <a:pPr algn="ctr">
              <a:defRPr/>
            </a:pPr>
            <a:r>
              <a:rPr lang="es-MX" sz="2000" b="1" dirty="0">
                <a:cs typeface="Times New Roman" pitchFamily="18" charset="0"/>
              </a:rPr>
              <a:t>Instalada</a:t>
            </a:r>
          </a:p>
        </p:txBody>
      </p:sp>
      <p:sp>
        <p:nvSpPr>
          <p:cNvPr id="28" name="35 CuadroTexto"/>
          <p:cNvSpPr txBox="1">
            <a:spLocks noChangeArrowheads="1"/>
          </p:cNvSpPr>
          <p:nvPr/>
        </p:nvSpPr>
        <p:spPr bwMode="auto">
          <a:xfrm>
            <a:off x="179512" y="3620343"/>
            <a:ext cx="15970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2000" b="1" dirty="0"/>
              <a:t>Avance en la Operación</a:t>
            </a:r>
          </a:p>
        </p:txBody>
      </p:sp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44812" y="4293443"/>
            <a:ext cx="17224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91680" y="4675113"/>
            <a:ext cx="1722437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r"/>
            <a:r>
              <a:rPr lang="es-MX" sz="2800" b="1" dirty="0" smtClean="0"/>
              <a:t>Módulos en Cámaras y Asociaciones</a:t>
            </a:r>
            <a:endParaRPr lang="es-MX" sz="2000" dirty="0"/>
          </a:p>
        </p:txBody>
      </p:sp>
      <p:sp>
        <p:nvSpPr>
          <p:cNvPr id="31" name="18 CuadroTexto"/>
          <p:cNvSpPr txBox="1">
            <a:spLocks noChangeArrowheads="1"/>
          </p:cNvSpPr>
          <p:nvPr/>
        </p:nvSpPr>
        <p:spPr bwMode="auto">
          <a:xfrm>
            <a:off x="323528" y="1303015"/>
            <a:ext cx="84969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MX" sz="2400" dirty="0" smtClean="0"/>
              <a:t>La estrategia se ha extendido </a:t>
            </a:r>
            <a:r>
              <a:rPr lang="es-MX" sz="2400" dirty="0" smtClean="0"/>
              <a:t>a las principales cámaras del país, en donde, en espacios propios, se han instalado </a:t>
            </a:r>
            <a:r>
              <a:rPr lang="es-MX" sz="2400" b="1" dirty="0" smtClean="0"/>
              <a:t>57</a:t>
            </a:r>
            <a:r>
              <a:rPr lang="es-MX" sz="2400" dirty="0" smtClean="0"/>
              <a:t> puntos alternos de atención en </a:t>
            </a:r>
            <a:r>
              <a:rPr lang="es-MX" sz="2400" b="1" dirty="0" smtClean="0"/>
              <a:t>19</a:t>
            </a:r>
            <a:r>
              <a:rPr lang="es-MX" sz="2400" dirty="0" smtClean="0"/>
              <a:t> entidades federativas.</a:t>
            </a:r>
          </a:p>
          <a:p>
            <a:pPr marL="0" lvl="1" algn="just"/>
            <a:endParaRPr lang="es-MX" sz="1200" dirty="0" smtClean="0"/>
          </a:p>
          <a:p>
            <a:pPr marL="0" lvl="1" algn="just"/>
            <a:r>
              <a:rPr lang="es-MX" sz="2400" dirty="0" smtClean="0"/>
              <a:t>Se brinda atención bajo la modalidad de autoservicio proporcionado tanto por miembros de las propias asociaciones como por personal de servicio social, en ambos casos capacitados por el SAT.</a:t>
            </a:r>
          </a:p>
          <a:p>
            <a:pPr marL="0" lvl="1" algn="just"/>
            <a:endParaRPr lang="es-MX" sz="1200" dirty="0" smtClean="0"/>
          </a:p>
          <a:p>
            <a:pPr marL="0" lvl="1" algn="just"/>
            <a:r>
              <a:rPr lang="es-MX" sz="2400" dirty="0" smtClean="0"/>
              <a:t>En este esquema, la </a:t>
            </a:r>
            <a:r>
              <a:rPr lang="es-MX" sz="2400" b="1" dirty="0" smtClean="0"/>
              <a:t>CANACO</a:t>
            </a:r>
            <a:r>
              <a:rPr lang="es-MX" sz="2400" dirty="0" smtClean="0"/>
              <a:t> (Cámara Nacional de Comercio) ha vinculado al </a:t>
            </a:r>
            <a:r>
              <a:rPr lang="es-MX" sz="2400" b="1" dirty="0" smtClean="0"/>
              <a:t>CONALEP</a:t>
            </a:r>
            <a:r>
              <a:rPr lang="es-MX" sz="2400" dirty="0" smtClean="0"/>
              <a:t> (Colegio Nacional de Educación Profesional) con sus alumnos de servicio social para la atención de estos módulos.</a:t>
            </a:r>
          </a:p>
          <a:p>
            <a:pPr marL="0" lvl="1" algn="just"/>
            <a:endParaRPr lang="es-MX" sz="1200" dirty="0" smtClean="0"/>
          </a:p>
          <a:p>
            <a:pPr marL="0" lvl="1" algn="just"/>
            <a:r>
              <a:rPr lang="es-MX" sz="2400" dirty="0" smtClean="0"/>
              <a:t>Con esta estrategia se ha atendido a más de </a:t>
            </a:r>
            <a:r>
              <a:rPr lang="es-MX" sz="2400" b="1" dirty="0" smtClean="0"/>
              <a:t>18 mil </a:t>
            </a:r>
            <a:r>
              <a:rPr lang="es-MX" sz="2400" dirty="0" smtClean="0"/>
              <a:t>contribuyentes.</a:t>
            </a:r>
            <a:endParaRPr lang="es-MX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r"/>
            <a:r>
              <a:rPr lang="es-MX" sz="2800" b="1" dirty="0" smtClean="0"/>
              <a:t>Acompañamiento</a:t>
            </a:r>
            <a:endParaRPr lang="es-MX" sz="2000" dirty="0"/>
          </a:p>
        </p:txBody>
      </p:sp>
      <p:sp>
        <p:nvSpPr>
          <p:cNvPr id="26" name="18 CuadroTexto"/>
          <p:cNvSpPr txBox="1">
            <a:spLocks noChangeArrowheads="1"/>
          </p:cNvSpPr>
          <p:nvPr/>
        </p:nvSpPr>
        <p:spPr bwMode="auto">
          <a:xfrm>
            <a:off x="323528" y="992346"/>
            <a:ext cx="8497243" cy="78047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endParaRPr lang="es-MX" sz="2600" b="1" dirty="0" smtClean="0">
              <a:latin typeface="+mn-lt"/>
            </a:endParaRPr>
          </a:p>
        </p:txBody>
      </p:sp>
      <p:sp>
        <p:nvSpPr>
          <p:cNvPr id="27" name="18 CuadroTexto"/>
          <p:cNvSpPr txBox="1">
            <a:spLocks noChangeArrowheads="1"/>
          </p:cNvSpPr>
          <p:nvPr/>
        </p:nvSpPr>
        <p:spPr bwMode="auto">
          <a:xfrm>
            <a:off x="323528" y="1772816"/>
            <a:ext cx="84969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MX" sz="2400" dirty="0" smtClean="0"/>
              <a:t>Es un </a:t>
            </a:r>
            <a:r>
              <a:rPr lang="es-MX" sz="2400" b="1" dirty="0" smtClean="0"/>
              <a:t>componente adicional </a:t>
            </a:r>
            <a:r>
              <a:rPr lang="es-MX" sz="2400" dirty="0" smtClean="0"/>
              <a:t>de los Módulos dirigida a los contribuyentes del Régimen de Incorporación Fiscal. Consiste en la </a:t>
            </a:r>
            <a:r>
              <a:rPr lang="es-MX" sz="2400" b="1" dirty="0" smtClean="0"/>
              <a:t>visita directa </a:t>
            </a:r>
            <a:r>
              <a:rPr lang="es-MX" sz="2400" dirty="0" smtClean="0"/>
              <a:t>a los domicilios</a:t>
            </a:r>
            <a:r>
              <a:rPr lang="es-MX" sz="2400" b="1" dirty="0" smtClean="0"/>
              <a:t> cercanos </a:t>
            </a:r>
            <a:r>
              <a:rPr lang="es-MX" sz="2400" dirty="0" smtClean="0"/>
              <a:t>a la Institución Educativa, con el objetivo de brindarle información fiscal sobre su incorporación a la formalidad así como los </a:t>
            </a:r>
            <a:r>
              <a:rPr lang="es-MX" sz="2400" b="1" dirty="0" smtClean="0"/>
              <a:t>beneficios</a:t>
            </a:r>
            <a:r>
              <a:rPr lang="es-MX" sz="2400" dirty="0" smtClean="0"/>
              <a:t> por estar dentro de ella.</a:t>
            </a:r>
            <a:endParaRPr lang="es-MX" sz="2400" dirty="0"/>
          </a:p>
        </p:txBody>
      </p:sp>
      <p:grpSp>
        <p:nvGrpSpPr>
          <p:cNvPr id="29" name="9 Grupo"/>
          <p:cNvGrpSpPr>
            <a:grpSpLocks noChangeAspect="1"/>
          </p:cNvGrpSpPr>
          <p:nvPr/>
        </p:nvGrpSpPr>
        <p:grpSpPr bwMode="auto">
          <a:xfrm>
            <a:off x="3203848" y="4077072"/>
            <a:ext cx="2664296" cy="1788084"/>
            <a:chOff x="2428875" y="1990725"/>
            <a:chExt cx="4286250" cy="2876550"/>
          </a:xfrm>
        </p:grpSpPr>
        <p:pic>
          <p:nvPicPr>
            <p:cNvPr id="30" name="Picture 1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28875" y="1990725"/>
              <a:ext cx="4286250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1" name="30 Conector recto de flecha"/>
            <p:cNvCxnSpPr/>
            <p:nvPr/>
          </p:nvCxnSpPr>
          <p:spPr>
            <a:xfrm flipV="1">
              <a:off x="2428875" y="2564396"/>
              <a:ext cx="3077414" cy="864605"/>
            </a:xfrm>
            <a:prstGeom prst="straightConnector1">
              <a:avLst/>
            </a:prstGeom>
            <a:ln>
              <a:noFill/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/>
            <p:nvPr/>
          </p:nvCxnSpPr>
          <p:spPr>
            <a:xfrm>
              <a:off x="5653808" y="2638154"/>
              <a:ext cx="860528" cy="1151441"/>
            </a:xfrm>
            <a:prstGeom prst="straightConnector1">
              <a:avLst/>
            </a:prstGeom>
            <a:ln>
              <a:noFill/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/>
            <p:nvPr/>
          </p:nvCxnSpPr>
          <p:spPr>
            <a:xfrm flipH="1">
              <a:off x="4858844" y="3859253"/>
              <a:ext cx="1512070" cy="504012"/>
            </a:xfrm>
            <a:prstGeom prst="straightConnector1">
              <a:avLst/>
            </a:prstGeom>
            <a:ln>
              <a:noFill/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4499992" y="1984263"/>
            <a:ext cx="4320480" cy="408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Rectángulo"/>
          <p:cNvSpPr/>
          <p:nvPr/>
        </p:nvSpPr>
        <p:spPr>
          <a:xfrm>
            <a:off x="3347864" y="1340768"/>
            <a:ext cx="3240360" cy="511256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0800000" scaled="1"/>
            <a:tileRect/>
          </a:gradFill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r"/>
            <a:r>
              <a:rPr lang="es-MX" sz="2800" b="1" dirty="0" smtClean="0"/>
              <a:t>Acompañamiento</a:t>
            </a:r>
            <a:endParaRPr lang="es-MX" sz="2000" dirty="0"/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323528" y="992346"/>
            <a:ext cx="8497243" cy="78047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endParaRPr lang="es-MX" sz="2600" b="1" dirty="0" smtClean="0">
              <a:latin typeface="+mn-lt"/>
            </a:endParaRPr>
          </a:p>
        </p:txBody>
      </p:sp>
      <p:sp>
        <p:nvSpPr>
          <p:cNvPr id="8" name="18 CuadroTexto"/>
          <p:cNvSpPr txBox="1">
            <a:spLocks noChangeArrowheads="1"/>
          </p:cNvSpPr>
          <p:nvPr/>
        </p:nvSpPr>
        <p:spPr bwMode="auto">
          <a:xfrm>
            <a:off x="323528" y="1772816"/>
            <a:ext cx="8496944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3050" lvl="1" indent="-2730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sz="2400" dirty="0" smtClean="0"/>
              <a:t>La sociedad recibe servicios </a:t>
            </a:r>
            <a:r>
              <a:rPr lang="es-MX" altLang="es-ES" sz="2400" b="1" dirty="0" smtClean="0"/>
              <a:t>“</a:t>
            </a:r>
            <a:r>
              <a:rPr lang="es-MX" sz="2400" b="1" dirty="0" smtClean="0"/>
              <a:t>in situ</a:t>
            </a:r>
            <a:r>
              <a:rPr lang="es-MX" altLang="es-ES" sz="2400" b="1" dirty="0" smtClean="0"/>
              <a:t>”</a:t>
            </a:r>
            <a:r>
              <a:rPr lang="es-MX" altLang="ja-JP" sz="2400" dirty="0" smtClean="0"/>
              <a:t> de asistencia, orientación  fiscal y beneficios de las dependencias sin necesidad de asistir a  algún punto de contacto o a las instalaciones de la Universidad.</a:t>
            </a:r>
          </a:p>
          <a:p>
            <a:pPr marL="273050" lvl="1" indent="-2730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sz="2400" dirty="0" smtClean="0"/>
              <a:t>El alumno ejerce realmente su servicio social en beneficio de la comunidad.</a:t>
            </a:r>
          </a:p>
          <a:p>
            <a:pPr marL="273050" lvl="1" indent="-27305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s-MX" sz="2400" dirty="0" smtClean="0"/>
              <a:t>El SAT cumple su función de Cultura Tributaria de manera directa con los estudiantes e indirecta a través de la prestación de servicios al contribuyente, para facilitar el cumplimiento de sus obligaciones fiscales, el combate a la evasión fiscal y la incorporación a la economía formal.</a:t>
            </a:r>
            <a:endParaRPr lang="es-MX" sz="2400" dirty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 rot="18774150">
            <a:off x="7058026" y="4525962"/>
            <a:ext cx="417512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1200">
                <a:latin typeface="Constantia" pitchFamily="18" charset="0"/>
              </a:rPr>
              <a:t>RIF</a:t>
            </a:r>
          </a:p>
        </p:txBody>
      </p:sp>
      <p:sp>
        <p:nvSpPr>
          <p:cNvPr id="18" name="18 CuadroTexto"/>
          <p:cNvSpPr txBox="1">
            <a:spLocks noChangeArrowheads="1"/>
          </p:cNvSpPr>
          <p:nvPr/>
        </p:nvSpPr>
        <p:spPr bwMode="auto">
          <a:xfrm>
            <a:off x="323528" y="1064354"/>
            <a:ext cx="8497243" cy="78047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r>
              <a:rPr lang="es-MX" sz="2600" b="1" dirty="0" smtClean="0">
                <a:latin typeface="+mn-lt"/>
              </a:rPr>
              <a:t>Beneficios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Flujo de operación del Acompañamiento</a:t>
            </a:r>
            <a:endParaRPr lang="es-MX" sz="2800" b="1" dirty="0"/>
          </a:p>
        </p:txBody>
      </p:sp>
      <p:sp>
        <p:nvSpPr>
          <p:cNvPr id="17" name="1 CuadroTexto"/>
          <p:cNvSpPr txBox="1">
            <a:spLocks noChangeArrowheads="1"/>
          </p:cNvSpPr>
          <p:nvPr/>
        </p:nvSpPr>
        <p:spPr bwMode="auto">
          <a:xfrm>
            <a:off x="6888163" y="5971182"/>
            <a:ext cx="15808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800" b="1" dirty="0"/>
              <a:t>*PSS Prestador de Servicio Social</a:t>
            </a:r>
          </a:p>
          <a:p>
            <a:r>
              <a:rPr lang="es-MX" sz="800" b="1" dirty="0"/>
              <a:t>* NAF Núcleo de Apoyo Fiscal 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" y="1052736"/>
            <a:ext cx="8813800" cy="492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lvl="0" algn="r"/>
            <a:r>
              <a:rPr lang="es-MX" sz="2800" b="1" dirty="0" smtClean="0"/>
              <a:t>Resultados Acompañamiento</a:t>
            </a:r>
            <a:endParaRPr lang="es-MX" sz="2000" dirty="0"/>
          </a:p>
        </p:txBody>
      </p:sp>
      <p:sp>
        <p:nvSpPr>
          <p:cNvPr id="9" name="18 CuadroTexto"/>
          <p:cNvSpPr txBox="1">
            <a:spLocks noChangeArrowheads="1"/>
          </p:cNvSpPr>
          <p:nvPr/>
        </p:nvSpPr>
        <p:spPr bwMode="auto">
          <a:xfrm>
            <a:off x="323528" y="992346"/>
            <a:ext cx="8497243" cy="49244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MX" sz="2600" b="1" dirty="0" smtClean="0"/>
              <a:t>Implementación</a:t>
            </a:r>
            <a:endParaRPr lang="es-MX" sz="2600" b="1" dirty="0"/>
          </a:p>
        </p:txBody>
      </p:sp>
      <p:sp>
        <p:nvSpPr>
          <p:cNvPr id="11" name="6 CuadroTexto"/>
          <p:cNvSpPr txBox="1">
            <a:spLocks noChangeArrowheads="1"/>
          </p:cNvSpPr>
          <p:nvPr/>
        </p:nvSpPr>
        <p:spPr bwMode="auto">
          <a:xfrm>
            <a:off x="1886557" y="2699345"/>
            <a:ext cx="10036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200" b="1" dirty="0"/>
              <a:t>Instituciones</a:t>
            </a:r>
          </a:p>
          <a:p>
            <a:pPr algn="ctr"/>
            <a:r>
              <a:rPr lang="es-MX" sz="1200" b="1" dirty="0"/>
              <a:t>Educativas</a:t>
            </a:r>
          </a:p>
          <a:p>
            <a:pPr algn="ctr"/>
            <a:r>
              <a:rPr lang="es-MX" sz="2000" b="1" dirty="0" smtClean="0"/>
              <a:t>6</a:t>
            </a:r>
            <a:endParaRPr lang="es-MX" sz="2000" b="1" dirty="0"/>
          </a:p>
        </p:txBody>
      </p:sp>
      <p:grpSp>
        <p:nvGrpSpPr>
          <p:cNvPr id="12" name="23 Grupo"/>
          <p:cNvGrpSpPr>
            <a:grpSpLocks noChangeAspect="1"/>
          </p:cNvGrpSpPr>
          <p:nvPr/>
        </p:nvGrpSpPr>
        <p:grpSpPr bwMode="auto">
          <a:xfrm>
            <a:off x="3573463" y="1276945"/>
            <a:ext cx="1782762" cy="1495425"/>
            <a:chOff x="2041129" y="1650183"/>
            <a:chExt cx="2200275" cy="1845198"/>
          </a:xfrm>
        </p:grpSpPr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1129" y="1971381"/>
              <a:ext cx="2200275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15618" y="1650183"/>
              <a:ext cx="1120140" cy="1120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27 CuadroTexto"/>
          <p:cNvSpPr txBox="1">
            <a:spLocks noChangeArrowheads="1"/>
          </p:cNvSpPr>
          <p:nvPr/>
        </p:nvSpPr>
        <p:spPr bwMode="auto">
          <a:xfrm>
            <a:off x="3849688" y="2699345"/>
            <a:ext cx="1041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 dirty="0"/>
              <a:t>Entidades</a:t>
            </a:r>
          </a:p>
          <a:p>
            <a:pPr algn="ctr"/>
            <a:r>
              <a:rPr lang="es-MX" sz="1200" b="1" dirty="0"/>
              <a:t>Federativas</a:t>
            </a:r>
          </a:p>
          <a:p>
            <a:pPr algn="ctr"/>
            <a:r>
              <a:rPr lang="es-MX" sz="2000" b="1" dirty="0" smtClean="0"/>
              <a:t>6</a:t>
            </a:r>
            <a:endParaRPr lang="es-MX" sz="2000" b="1" dirty="0"/>
          </a:p>
        </p:txBody>
      </p:sp>
      <p:sp>
        <p:nvSpPr>
          <p:cNvPr id="16" name="28 CuadroTexto"/>
          <p:cNvSpPr txBox="1">
            <a:spLocks noChangeArrowheads="1"/>
          </p:cNvSpPr>
          <p:nvPr/>
        </p:nvSpPr>
        <p:spPr bwMode="auto">
          <a:xfrm>
            <a:off x="5846763" y="4941168"/>
            <a:ext cx="109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 dirty="0"/>
              <a:t>Domicilios Visitados</a:t>
            </a:r>
          </a:p>
          <a:p>
            <a:pPr algn="ctr"/>
            <a:r>
              <a:rPr lang="es-MX" sz="2000" b="1" dirty="0"/>
              <a:t>1,308</a:t>
            </a:r>
          </a:p>
          <a:p>
            <a:pPr algn="ctr"/>
            <a:endParaRPr lang="es-MX" sz="2000" b="1" dirty="0">
              <a:latin typeface="Constantia" pitchFamily="18" charset="0"/>
            </a:endParaRPr>
          </a:p>
        </p:txBody>
      </p:sp>
      <p:sp>
        <p:nvSpPr>
          <p:cNvPr id="17" name="29 CuadroTexto"/>
          <p:cNvSpPr txBox="1">
            <a:spLocks noChangeArrowheads="1"/>
          </p:cNvSpPr>
          <p:nvPr/>
        </p:nvSpPr>
        <p:spPr bwMode="auto">
          <a:xfrm>
            <a:off x="7505700" y="4912172"/>
            <a:ext cx="9667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b="1" dirty="0"/>
              <a:t>Servicios Otorgados</a:t>
            </a:r>
          </a:p>
          <a:p>
            <a:pPr algn="ctr"/>
            <a:r>
              <a:rPr lang="es-MX" sz="2000" b="1" dirty="0"/>
              <a:t>488</a:t>
            </a:r>
          </a:p>
        </p:txBody>
      </p:sp>
      <p:sp>
        <p:nvSpPr>
          <p:cNvPr id="18" name="35 CuadroTexto"/>
          <p:cNvSpPr txBox="1">
            <a:spLocks noChangeArrowheads="1"/>
          </p:cNvSpPr>
          <p:nvPr/>
        </p:nvSpPr>
        <p:spPr bwMode="auto">
          <a:xfrm>
            <a:off x="4713288" y="3284984"/>
            <a:ext cx="1597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b="1" dirty="0"/>
              <a:t>Avance en la Operación</a:t>
            </a:r>
          </a:p>
        </p:txBody>
      </p:sp>
      <p:grpSp>
        <p:nvGrpSpPr>
          <p:cNvPr id="19" name="9 Grupo"/>
          <p:cNvGrpSpPr>
            <a:grpSpLocks noChangeAspect="1"/>
          </p:cNvGrpSpPr>
          <p:nvPr/>
        </p:nvGrpSpPr>
        <p:grpSpPr bwMode="auto">
          <a:xfrm>
            <a:off x="5727700" y="3956497"/>
            <a:ext cx="1333500" cy="895350"/>
            <a:chOff x="2428875" y="1990725"/>
            <a:chExt cx="4286250" cy="2876550"/>
          </a:xfrm>
        </p:grpSpPr>
        <p:pic>
          <p:nvPicPr>
            <p:cNvPr id="20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28875" y="1990725"/>
              <a:ext cx="4286250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20 Conector recto de flecha"/>
            <p:cNvCxnSpPr/>
            <p:nvPr/>
          </p:nvCxnSpPr>
          <p:spPr>
            <a:xfrm flipV="1">
              <a:off x="2428875" y="2561955"/>
              <a:ext cx="3076917" cy="867045"/>
            </a:xfrm>
            <a:prstGeom prst="straightConnector1">
              <a:avLst/>
            </a:prstGeom>
            <a:ln>
              <a:noFill/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 de flecha"/>
            <p:cNvCxnSpPr/>
            <p:nvPr/>
          </p:nvCxnSpPr>
          <p:spPr>
            <a:xfrm>
              <a:off x="5653768" y="2638457"/>
              <a:ext cx="862354" cy="1152660"/>
            </a:xfrm>
            <a:prstGeom prst="straightConnector1">
              <a:avLst/>
            </a:prstGeom>
            <a:ln>
              <a:noFill/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flipH="1">
              <a:off x="4857750" y="3857422"/>
              <a:ext cx="1515497" cy="504925"/>
            </a:xfrm>
            <a:prstGeom prst="straightConnector1">
              <a:avLst/>
            </a:prstGeom>
            <a:ln>
              <a:noFill/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2813" y="3943797"/>
            <a:ext cx="995362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14 CuadroTexto"/>
          <p:cNvSpPr txBox="1">
            <a:spLocks noChangeArrowheads="1"/>
          </p:cNvSpPr>
          <p:nvPr/>
        </p:nvSpPr>
        <p:spPr bwMode="auto">
          <a:xfrm rot="18774150">
            <a:off x="7441407" y="4120803"/>
            <a:ext cx="5254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800">
                <a:latin typeface="Constantia" pitchFamily="18" charset="0"/>
              </a:rPr>
              <a:t>RIF</a:t>
            </a:r>
          </a:p>
        </p:txBody>
      </p:sp>
      <p:graphicFrame>
        <p:nvGraphicFramePr>
          <p:cNvPr id="26" name="25 Tabla"/>
          <p:cNvGraphicFramePr>
            <a:graphicFrameLocks noGrp="1"/>
          </p:cNvGraphicFramePr>
          <p:nvPr/>
        </p:nvGraphicFramePr>
        <p:xfrm>
          <a:off x="509588" y="3807420"/>
          <a:ext cx="4062412" cy="2228850"/>
        </p:xfrm>
        <a:graphic>
          <a:graphicData uri="http://schemas.openxmlformats.org/drawingml/2006/table">
            <a:tbl>
              <a:tblPr/>
              <a:tblGrid>
                <a:gridCol w="1310209"/>
                <a:gridCol w="2752203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1) Chiapas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Universidad Autónoma de Chiapas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2) Michoacán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Universidad Michoacana de San Nicolás de Hidalgo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3) D.F.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Universidad Nacional Autónoma de México- FCA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4) Aguascalientes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Universidad Autónoma de Aguascalientes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5) Jalisco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 Instituto Tecnológico Superior de </a:t>
                      </a:r>
                      <a:r>
                        <a:rPr kumimoji="0" lang="pt-BR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Zapotlanejo</a:t>
                      </a:r>
                      <a:endParaRPr kumimoji="0" lang="es-MX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  <a:p>
                      <a:pPr marL="87313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MS PGothic" pitchFamily="34" charset="-128"/>
                      </a:endParaRP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6) San Luis Potosí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87313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MS PGothic" pitchFamily="34" charset="-128"/>
                        </a:rPr>
                        <a:t>Universidad Autónoma de San Luis Potosí.- Río Verde</a:t>
                      </a:r>
                    </a:p>
                  </a:txBody>
                  <a:tcPr marL="6641" marR="6641" marT="6641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43050" y="1549400"/>
            <a:ext cx="17224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35 CuadroTexto"/>
          <p:cNvSpPr txBox="1">
            <a:spLocks noChangeArrowheads="1"/>
          </p:cNvSpPr>
          <p:nvPr/>
        </p:nvSpPr>
        <p:spPr bwMode="auto">
          <a:xfrm>
            <a:off x="4703167" y="5867980"/>
            <a:ext cx="41173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 smtClean="0"/>
              <a:t>Esta estrategia inició en mayo de 2014</a:t>
            </a:r>
            <a:endParaRPr lang="es-MX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1 CuadroTexto"/>
          <p:cNvSpPr txBox="1">
            <a:spLocks noChangeArrowheads="1"/>
          </p:cNvSpPr>
          <p:nvPr/>
        </p:nvSpPr>
        <p:spPr bwMode="auto">
          <a:xfrm>
            <a:off x="0" y="272415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4400" b="1" dirty="0"/>
              <a:t>Formación e Información Tributaria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Materia de Formación e Información Tributaria (FIT)</a:t>
            </a:r>
            <a:endParaRPr lang="es-MX" sz="2800" b="1" dirty="0"/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323528" y="992346"/>
            <a:ext cx="8497243" cy="78047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endParaRPr lang="es-MX" sz="2600" b="1" dirty="0" smtClean="0">
              <a:latin typeface="+mn-lt"/>
            </a:endParaRPr>
          </a:p>
        </p:txBody>
      </p:sp>
      <p:sp>
        <p:nvSpPr>
          <p:cNvPr id="8" name="18 CuadroTexto"/>
          <p:cNvSpPr txBox="1">
            <a:spLocks noChangeArrowheads="1"/>
          </p:cNvSpPr>
          <p:nvPr/>
        </p:nvSpPr>
        <p:spPr bwMode="auto">
          <a:xfrm>
            <a:off x="323528" y="1484784"/>
            <a:ext cx="84969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Es una estrategia educativa desarrollada por el SAT, dirigida a jóvenes universitarios con la finalidad de formar contribuyentes conscientes de sus obligaciones fiscales y comprometidos con el cumplimiento voluntario y la ética profesional, atendiendo a  las necesidades de información necesarias para su interacción con la administración tributaria.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La materia contempla temas de incorporación en el ciclo tributario del contribuyente, derechos, obligaciones, y la ética profesional y el compromiso ciudadano.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Actualmente es coeditada por el Instituto Mexicano de Contadores Públicos, PRODECON y SAT.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zamg787c\Documents\PORTADA GUÍA FIT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83263" y="1484784"/>
            <a:ext cx="2862262" cy="367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Guía de Formación e Información Tributaria</a:t>
            </a:r>
            <a:endParaRPr lang="es-MX" sz="2800" b="1" dirty="0"/>
          </a:p>
        </p:txBody>
      </p:sp>
      <p:sp>
        <p:nvSpPr>
          <p:cNvPr id="8" name="18 CuadroTexto"/>
          <p:cNvSpPr txBox="1">
            <a:spLocks noChangeArrowheads="1"/>
          </p:cNvSpPr>
          <p:nvPr/>
        </p:nvSpPr>
        <p:spPr bwMode="auto">
          <a:xfrm>
            <a:off x="323528" y="1077118"/>
            <a:ext cx="8496944" cy="523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200" dirty="0" smtClean="0"/>
              <a:t>Forma parte de la materia formación fiscal y se puede impartir de manera presencial o virtual:</a:t>
            </a:r>
          </a:p>
          <a:p>
            <a:pPr algn="just"/>
            <a:endParaRPr lang="es-MX" sz="2200" b="1" dirty="0" smtClean="0"/>
          </a:p>
          <a:p>
            <a:pPr algn="just"/>
            <a:r>
              <a:rPr lang="es-MX" sz="2200" b="1" dirty="0" smtClean="0"/>
              <a:t>Modalidad Presencial</a:t>
            </a:r>
          </a:p>
          <a:p>
            <a:pPr marL="274638" lvl="1" indent="-182563" algn="just">
              <a:buFont typeface="Arial" pitchFamily="34" charset="0"/>
              <a:buChar char="•"/>
            </a:pPr>
            <a:r>
              <a:rPr lang="es-MX" dirty="0" smtClean="0"/>
              <a:t>Asignatura escolarizada</a:t>
            </a:r>
          </a:p>
          <a:p>
            <a:pPr marL="274638" lvl="1" indent="-182563" algn="just">
              <a:buFont typeface="Arial" pitchFamily="34" charset="0"/>
              <a:buChar char="•"/>
            </a:pPr>
            <a:r>
              <a:rPr lang="es-MX" dirty="0" smtClean="0"/>
              <a:t>Taller</a:t>
            </a:r>
          </a:p>
          <a:p>
            <a:pPr marL="274638" lvl="1" indent="-182563" algn="just">
              <a:buFont typeface="Arial" pitchFamily="34" charset="0"/>
              <a:buChar char="•"/>
            </a:pPr>
            <a:r>
              <a:rPr lang="es-MX" dirty="0" smtClean="0"/>
              <a:t>Seminario de titulación o de graduación</a:t>
            </a:r>
          </a:p>
          <a:p>
            <a:pPr marL="274638" lvl="1" indent="-182563" algn="just">
              <a:buFont typeface="Arial" pitchFamily="34" charset="0"/>
              <a:buChar char="•"/>
            </a:pPr>
            <a:r>
              <a:rPr lang="es-MX" dirty="0" smtClean="0"/>
              <a:t>Ciclos de conferencias temáticas en Asociaciones</a:t>
            </a:r>
            <a:endParaRPr lang="es-MX" sz="2000" dirty="0" smtClean="0"/>
          </a:p>
          <a:p>
            <a:pPr algn="just"/>
            <a:endParaRPr lang="es-MX" sz="2200" b="1" dirty="0" smtClean="0"/>
          </a:p>
          <a:p>
            <a:pPr algn="just"/>
            <a:r>
              <a:rPr lang="es-MX" sz="2200" b="1" dirty="0" smtClean="0"/>
              <a:t>Modalidad Virtual</a:t>
            </a:r>
          </a:p>
          <a:p>
            <a:pPr marL="274638" indent="-182563" algn="just">
              <a:buFont typeface="Arial" pitchFamily="34" charset="0"/>
              <a:buChar char="•"/>
            </a:pPr>
            <a:r>
              <a:rPr lang="es-MX" dirty="0" smtClean="0"/>
              <a:t>Contenidos digitales</a:t>
            </a:r>
          </a:p>
          <a:p>
            <a:pPr marL="274638" indent="-182563" algn="just">
              <a:buFont typeface="Arial" pitchFamily="34" charset="0"/>
              <a:buChar char="•"/>
            </a:pPr>
            <a:r>
              <a:rPr lang="es-MX" dirty="0" smtClean="0"/>
              <a:t>Foros temáticos de discusión</a:t>
            </a:r>
          </a:p>
          <a:p>
            <a:pPr marL="274638" indent="-182563" algn="just">
              <a:buFont typeface="Arial" pitchFamily="34" charset="0"/>
              <a:buChar char="•"/>
            </a:pPr>
            <a:r>
              <a:rPr lang="es-MX" dirty="0" smtClean="0"/>
              <a:t>Tutorías en línea y seguimiento mediante chat y correo</a:t>
            </a:r>
          </a:p>
          <a:p>
            <a:pPr indent="-182563" algn="just"/>
            <a:endParaRPr lang="es-MX" sz="1000" b="1" dirty="0" smtClean="0"/>
          </a:p>
          <a:p>
            <a:pPr indent="-182563" algn="just"/>
            <a:r>
              <a:rPr lang="es-MX" sz="2200" b="1" dirty="0" smtClean="0"/>
              <a:t>La Universidad Nacional Autónoma de México (UNAM) ya la contempla como obligatoria dentro del plan de estudios de la carrera de Contaduría.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>
            <a:spLocks noChangeArrowheads="1"/>
          </p:cNvSpPr>
          <p:nvPr/>
        </p:nvSpPr>
        <p:spPr bwMode="auto">
          <a:xfrm>
            <a:off x="0" y="2819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4400" b="1" dirty="0"/>
              <a:t>Jornadas Fiscales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Contenido</a:t>
            </a:r>
            <a:endParaRPr lang="es-MX" sz="2800" b="1" dirty="0"/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323528" y="2098591"/>
            <a:ext cx="8496944" cy="262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742950" algn="just">
              <a:lnSpc>
                <a:spcPct val="130000"/>
              </a:lnSpc>
              <a:buFont typeface="+mj-lt"/>
              <a:buAutoNum type="arabicPeriod"/>
            </a:pPr>
            <a:r>
              <a:rPr lang="es-MX" sz="3200" dirty="0" smtClean="0"/>
              <a:t>Módulos </a:t>
            </a:r>
            <a:r>
              <a:rPr lang="es-MX" sz="3200" dirty="0"/>
              <a:t>NAF</a:t>
            </a:r>
          </a:p>
          <a:p>
            <a:pPr marL="742950" lvl="1" indent="-742950" algn="just">
              <a:lnSpc>
                <a:spcPct val="130000"/>
              </a:lnSpc>
              <a:buFont typeface="+mj-lt"/>
              <a:buAutoNum type="arabicPeriod"/>
            </a:pPr>
            <a:r>
              <a:rPr lang="es-MX" sz="3200" dirty="0"/>
              <a:t>Materia Fiscal</a:t>
            </a:r>
          </a:p>
          <a:p>
            <a:pPr marL="742950" lvl="1" indent="-742950" algn="just">
              <a:lnSpc>
                <a:spcPct val="130000"/>
              </a:lnSpc>
              <a:buFont typeface="+mj-lt"/>
              <a:buAutoNum type="arabicPeriod"/>
            </a:pPr>
            <a:r>
              <a:rPr lang="es-MX" sz="3200" dirty="0"/>
              <a:t>Acompañamiento</a:t>
            </a:r>
          </a:p>
          <a:p>
            <a:pPr marL="742950" lvl="1" indent="-742950" algn="just">
              <a:lnSpc>
                <a:spcPct val="130000"/>
              </a:lnSpc>
              <a:buFont typeface="+mj-lt"/>
              <a:buAutoNum type="arabicPeriod"/>
            </a:pPr>
            <a:r>
              <a:rPr lang="es-MX" sz="3200" dirty="0"/>
              <a:t>Jornadas Académicas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endParaRPr lang="es-MX" sz="2800" dirty="0"/>
          </a:p>
        </p:txBody>
      </p:sp>
      <p:sp>
        <p:nvSpPr>
          <p:cNvPr id="6" name="18 CuadroTexto"/>
          <p:cNvSpPr txBox="1">
            <a:spLocks noChangeArrowheads="1"/>
          </p:cNvSpPr>
          <p:nvPr/>
        </p:nvSpPr>
        <p:spPr bwMode="auto">
          <a:xfrm>
            <a:off x="323528" y="992346"/>
            <a:ext cx="8497243" cy="78047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</a:pPr>
            <a:endParaRPr lang="es-MX" sz="2600" b="1" dirty="0" smtClean="0">
              <a:latin typeface="+mn-lt"/>
            </a:endParaRPr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323528" y="1812880"/>
            <a:ext cx="849694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400" dirty="0" smtClean="0"/>
              <a:t>Son foros de diálogo, análisis, debate y propuesta de temas fiscales que se implementan durante un periodo determinado dedicado a la reflexión.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Se desarrollan a través de un espacio de expresión en el que participan principalmente alumnos, académicos y expertos en el tema que se aborde.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Este espacio permite e incentiva la reflexión y el intercambio de ideas, generando, al final, un producto de la discusión.</a:t>
            </a:r>
            <a:endParaRPr lang="es-MX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880264"/>
            <a:ext cx="8424936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s-MX" sz="2600" b="1" dirty="0" smtClean="0"/>
          </a:p>
          <a:p>
            <a:r>
              <a:rPr lang="es-MX" sz="2600" b="1" dirty="0" smtClean="0"/>
              <a:t>¿Qué son las Jornadas Fiscales?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385500"/>
            <a:ext cx="849694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Jornadas Fiscales</a:t>
            </a:r>
            <a:endParaRPr lang="es-MX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69" r="12980"/>
          <a:stretch/>
        </p:blipFill>
        <p:spPr bwMode="auto">
          <a:xfrm>
            <a:off x="19730" y="19395"/>
            <a:ext cx="9124270" cy="682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69" r="12980"/>
          <a:stretch/>
        </p:blipFill>
        <p:spPr bwMode="auto">
          <a:xfrm>
            <a:off x="19730" y="19395"/>
            <a:ext cx="9124270" cy="682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769" r="12980"/>
          <a:stretch/>
        </p:blipFill>
        <p:spPr bwMode="auto">
          <a:xfrm>
            <a:off x="19730" y="19395"/>
            <a:ext cx="9124270" cy="682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3131840" y="1772816"/>
            <a:ext cx="5616624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Muchas gracias por su atención</a:t>
            </a:r>
          </a:p>
          <a:p>
            <a:pPr algn="ctr"/>
            <a:endParaRPr lang="es-MX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endParaRPr lang="es-MX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es-MX" sz="2000" b="1" dirty="0" smtClean="0">
                <a:solidFill>
                  <a:schemeClr val="accent1">
                    <a:lumMod val="50000"/>
                  </a:schemeClr>
                </a:solidFill>
              </a:rPr>
              <a:t>Lic. Marisol Cervantes Salvatori</a:t>
            </a:r>
          </a:p>
          <a:p>
            <a:pPr algn="r"/>
            <a:r>
              <a:rPr lang="es-MX" i="1" dirty="0" smtClean="0">
                <a:solidFill>
                  <a:schemeClr val="accent1">
                    <a:lumMod val="50000"/>
                  </a:schemeClr>
                </a:solidFill>
              </a:rPr>
              <a:t>Administradora Central de Programas Interinstitucionales de Servicios</a:t>
            </a:r>
          </a:p>
          <a:p>
            <a:pPr algn="r"/>
            <a:r>
              <a:rPr lang="es-MX" sz="1600" b="1" i="1" dirty="0" smtClean="0">
                <a:solidFill>
                  <a:schemeClr val="accent1">
                    <a:lumMod val="50000"/>
                  </a:schemeClr>
                </a:solidFill>
              </a:rPr>
              <a:t>Servicio de Administración Tributaria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es-MX" sz="1600" b="1" i="1" dirty="0" smtClean="0">
                <a:solidFill>
                  <a:schemeClr val="accent1">
                    <a:lumMod val="50000"/>
                  </a:schemeClr>
                </a:solidFill>
              </a:rPr>
              <a:t>México</a:t>
            </a:r>
            <a:endParaRPr lang="es-MX" sz="1600" b="1" i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endParaRPr lang="es-MX" sz="1600" b="1" i="1" dirty="0" smtClean="0">
              <a:solidFill>
                <a:srgbClr val="4F81BD">
                  <a:lumMod val="50000"/>
                </a:srgbClr>
              </a:solidFill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es-MX" sz="1600" dirty="0" smtClean="0">
                <a:solidFill>
                  <a:srgbClr val="4F81BD">
                    <a:lumMod val="50000"/>
                  </a:srgbClr>
                </a:solidFill>
              </a:rPr>
              <a:t>marisol.cervantes@sat.gob.mx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es-MX" sz="1600" dirty="0" smtClean="0">
                <a:solidFill>
                  <a:srgbClr val="4F81BD">
                    <a:lumMod val="50000"/>
                  </a:srgbClr>
                </a:solidFill>
              </a:rPr>
              <a:t>educacion.fiscal@sat.gob.mx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lang="es-MX" sz="1600" dirty="0" smtClean="0">
                <a:solidFill>
                  <a:srgbClr val="4F81BD">
                    <a:lumMod val="50000"/>
                  </a:srgbClr>
                </a:solidFill>
              </a:rPr>
              <a:t>sat.mx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endParaRPr lang="es-MX" sz="2000" dirty="0">
              <a:solidFill>
                <a:srgbClr val="4F81BD">
                  <a:lumMod val="50000"/>
                </a:srgbClr>
              </a:solidFill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3131840" y="4293096"/>
            <a:ext cx="5616624" cy="0"/>
          </a:xfrm>
          <a:prstGeom prst="line">
            <a:avLst/>
          </a:prstGeom>
          <a:ln w="1270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Programa de Vinculación con Universidades</a:t>
            </a:r>
            <a:endParaRPr lang="es-MX" sz="2800" b="1" dirty="0"/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323528" y="1484784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MX" sz="2400" dirty="0" smtClean="0"/>
              <a:t>Programa de colaboración interinstitucional que busca generar un nexo con las instituciones de educación superior y su red académica (investigadores, docentes, alumnos y exalumnos) para promover la formación tributaria y ampliar los servicios a los contribuyentes mediante:</a:t>
            </a:r>
          </a:p>
          <a:p>
            <a:pPr marL="0" lvl="1" algn="just"/>
            <a:endParaRPr lang="es-MX" sz="2400" dirty="0" smtClean="0"/>
          </a:p>
          <a:p>
            <a:pPr marL="342900" lvl="1" indent="-342900" algn="just">
              <a:buFont typeface="Arial"/>
              <a:buChar char="•"/>
            </a:pPr>
            <a:r>
              <a:rPr lang="es-MX" sz="2400" dirty="0" smtClean="0"/>
              <a:t>Capacitación a personal de las instituciones y alumnos.</a:t>
            </a:r>
          </a:p>
          <a:p>
            <a:pPr marL="342900" lvl="1" indent="-342900" algn="just">
              <a:buFont typeface="Arial"/>
              <a:buChar char="•"/>
            </a:pPr>
            <a:r>
              <a:rPr lang="es-MX" sz="2400" dirty="0" smtClean="0"/>
              <a:t>Realización de Jornadas Fiscales Universitarias.</a:t>
            </a:r>
          </a:p>
          <a:p>
            <a:pPr marL="342900" lvl="1" indent="-342900" algn="just">
              <a:buFont typeface="Arial"/>
              <a:buChar char="•"/>
            </a:pPr>
            <a:r>
              <a:rPr lang="es-MX" sz="2400" dirty="0" smtClean="0"/>
              <a:t>Instalación de puntos </a:t>
            </a:r>
            <a:r>
              <a:rPr lang="es-MX" sz="2400" dirty="0"/>
              <a:t>a</a:t>
            </a:r>
            <a:r>
              <a:rPr lang="es-MX" sz="2400" dirty="0" smtClean="0"/>
              <a:t>lternos de atención.</a:t>
            </a:r>
          </a:p>
          <a:p>
            <a:pPr marL="342900" lvl="1" indent="-342900" algn="just">
              <a:buFont typeface="Arial"/>
              <a:buChar char="•"/>
            </a:pPr>
            <a:r>
              <a:rPr lang="es-MX" sz="2400" dirty="0" smtClean="0"/>
              <a:t>Implementación de estrategias de acompañamiento a contribuyentes de segmentos específicos.</a:t>
            </a:r>
          </a:p>
          <a:p>
            <a:pPr marL="342900" lvl="1" indent="-342900" algn="just">
              <a:buFont typeface="Arial"/>
              <a:buChar char="•"/>
            </a:pPr>
            <a:r>
              <a:rPr lang="es-MX" sz="2400" dirty="0" smtClean="0"/>
              <a:t>Incorporación de Materias Fiscales en los planes de estudio.</a:t>
            </a:r>
            <a:endParaRPr lang="es-MX" sz="2400" dirty="0"/>
          </a:p>
        </p:txBody>
      </p:sp>
    </p:spTree>
    <p:extLst>
      <p:ext uri="{BB962C8B-B14F-4D97-AF65-F5344CB8AC3E}">
        <p14:creationId xmlns="" xmlns:p14="http://schemas.microsoft.com/office/powerpoint/2010/main" val="3907485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Núcleos de Apoyo Fiscal</a:t>
            </a:r>
            <a:endParaRPr lang="es-MX" sz="2800" b="1" dirty="0"/>
          </a:p>
        </p:txBody>
      </p:sp>
      <p:sp>
        <p:nvSpPr>
          <p:cNvPr id="7" name="18 CuadroTexto"/>
          <p:cNvSpPr txBox="1">
            <a:spLocks noChangeArrowheads="1"/>
          </p:cNvSpPr>
          <p:nvPr/>
        </p:nvSpPr>
        <p:spPr bwMode="auto">
          <a:xfrm>
            <a:off x="323528" y="1484784"/>
            <a:ext cx="84969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MX" sz="2400" dirty="0" smtClean="0"/>
              <a:t>Los Núcleos de apoyo fiscal son una estrategia diseñada e implementada por el SAT, donde se busca crear </a:t>
            </a:r>
            <a:r>
              <a:rPr lang="es-MX" sz="2400" b="1" dirty="0" smtClean="0"/>
              <a:t>espacios de atención </a:t>
            </a:r>
            <a:r>
              <a:rPr lang="es-MX" sz="2400" i="1" dirty="0" smtClean="0"/>
              <a:t>permanente</a:t>
            </a:r>
            <a:r>
              <a:rPr lang="es-MX" sz="2400" dirty="0" smtClean="0"/>
              <a:t> en las Instituciones Educativas con la colaboración de  Prestadores de Servicio Social</a:t>
            </a:r>
            <a:r>
              <a:rPr lang="es-MX" sz="2400" b="1" dirty="0" smtClean="0"/>
              <a:t> </a:t>
            </a:r>
            <a:r>
              <a:rPr lang="es-MX" sz="2400" dirty="0" smtClean="0"/>
              <a:t>y docentes, previamente capacitados, para ofrecer de manera gratuita asesoría y trámites utilizando los servicios que ofrece el </a:t>
            </a:r>
            <a:r>
              <a:rPr lang="es-MX" sz="2400" b="1" dirty="0" smtClean="0"/>
              <a:t>portal de internet </a:t>
            </a:r>
            <a:r>
              <a:rPr lang="es-MX" sz="2400" dirty="0" smtClean="0"/>
              <a:t>del SAT.</a:t>
            </a:r>
            <a:endParaRPr lang="es-MX" sz="2400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7163" y="4785320"/>
            <a:ext cx="12858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538" y="4869458"/>
            <a:ext cx="14684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8 Rectángulo"/>
          <p:cNvSpPr>
            <a:spLocks noChangeArrowheads="1"/>
          </p:cNvSpPr>
          <p:nvPr/>
        </p:nvSpPr>
        <p:spPr bwMode="auto">
          <a:xfrm>
            <a:off x="665720" y="5271095"/>
            <a:ext cx="15197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 algn="just"/>
            <a:r>
              <a:rPr lang="es-MX" sz="2000" b="1" dirty="0">
                <a:solidFill>
                  <a:srgbClr val="008E40"/>
                </a:solidFill>
              </a:rPr>
              <a:t>Autoservicio</a:t>
            </a:r>
          </a:p>
        </p:txBody>
      </p:sp>
      <p:sp>
        <p:nvSpPr>
          <p:cNvPr id="11" name="9 Rectángulo"/>
          <p:cNvSpPr>
            <a:spLocks noChangeArrowheads="1"/>
          </p:cNvSpPr>
          <p:nvPr/>
        </p:nvSpPr>
        <p:spPr bwMode="auto">
          <a:xfrm>
            <a:off x="6229796" y="5294908"/>
            <a:ext cx="23438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lvl="1" algn="just"/>
            <a:r>
              <a:rPr lang="es-MX" sz="2000" b="1" dirty="0" smtClean="0">
                <a:solidFill>
                  <a:srgbClr val="008E40"/>
                </a:solidFill>
              </a:rPr>
              <a:t>Asesoría Cara a Cara</a:t>
            </a:r>
            <a:endParaRPr lang="es-MX" sz="2000" b="1" dirty="0">
              <a:solidFill>
                <a:srgbClr val="008E4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608388" y="4572595"/>
            <a:ext cx="166353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b="1" dirty="0"/>
              <a:t>Componentes</a:t>
            </a:r>
          </a:p>
        </p:txBody>
      </p:sp>
      <p:cxnSp>
        <p:nvCxnSpPr>
          <p:cNvPr id="13" name="12 Conector recto"/>
          <p:cNvCxnSpPr>
            <a:cxnSpLocks noChangeShapeType="1"/>
            <a:stCxn id="12" idx="1"/>
          </p:cNvCxnSpPr>
          <p:nvPr/>
        </p:nvCxnSpPr>
        <p:spPr bwMode="auto">
          <a:xfrm flipH="1" flipV="1">
            <a:off x="1450976" y="4740871"/>
            <a:ext cx="2157412" cy="31779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4" name="13 Conector recto de flecha"/>
          <p:cNvCxnSpPr>
            <a:cxnSpLocks noChangeShapeType="1"/>
          </p:cNvCxnSpPr>
          <p:nvPr/>
        </p:nvCxnSpPr>
        <p:spPr bwMode="auto">
          <a:xfrm>
            <a:off x="1450975" y="4740870"/>
            <a:ext cx="0" cy="530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14 Conector recto"/>
          <p:cNvCxnSpPr>
            <a:cxnSpLocks noChangeShapeType="1"/>
          </p:cNvCxnSpPr>
          <p:nvPr/>
        </p:nvCxnSpPr>
        <p:spPr bwMode="auto">
          <a:xfrm>
            <a:off x="5172075" y="4753570"/>
            <a:ext cx="2159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15 Conector recto de flecha"/>
          <p:cNvCxnSpPr>
            <a:cxnSpLocks noChangeShapeType="1"/>
          </p:cNvCxnSpPr>
          <p:nvPr/>
        </p:nvCxnSpPr>
        <p:spPr bwMode="auto">
          <a:xfrm flipH="1">
            <a:off x="7331075" y="4753570"/>
            <a:ext cx="0" cy="5302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400415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Núcleos de Apoyo Fiscal</a:t>
            </a:r>
            <a:endParaRPr lang="es-MX" sz="2800" b="1" dirty="0"/>
          </a:p>
        </p:txBody>
      </p:sp>
      <p:sp>
        <p:nvSpPr>
          <p:cNvPr id="15" name="18 CuadroTexto"/>
          <p:cNvSpPr txBox="1">
            <a:spLocks noChangeArrowheads="1"/>
          </p:cNvSpPr>
          <p:nvPr/>
        </p:nvSpPr>
        <p:spPr bwMode="auto">
          <a:xfrm>
            <a:off x="323528" y="1280373"/>
            <a:ext cx="8497243" cy="49244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MX" sz="2600" b="1" dirty="0" smtClean="0"/>
              <a:t>¿Cuáles son los Beneficios?</a:t>
            </a:r>
            <a:endParaRPr lang="es-MX" sz="2600" b="1" dirty="0"/>
          </a:p>
        </p:txBody>
      </p:sp>
      <p:sp>
        <p:nvSpPr>
          <p:cNvPr id="16" name="18 CuadroTexto"/>
          <p:cNvSpPr txBox="1">
            <a:spLocks noChangeArrowheads="1"/>
          </p:cNvSpPr>
          <p:nvPr/>
        </p:nvSpPr>
        <p:spPr bwMode="auto">
          <a:xfrm>
            <a:off x="323528" y="2564904"/>
            <a:ext cx="8496944" cy="238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just"/>
            <a:r>
              <a:rPr lang="es-MX" sz="2400" b="1" dirty="0" smtClean="0"/>
              <a:t>   Para la Institución Educativa:</a:t>
            </a:r>
          </a:p>
          <a:p>
            <a:pPr marL="173038" indent="-173038" algn="just"/>
            <a:endParaRPr lang="es-MX" sz="2400" b="1" dirty="0" smtClean="0"/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262626"/>
                </a:solidFill>
              </a:rPr>
              <a:t>El Servicio Social que desarrollará los egresados será una práctica comprometida con la sociedad.</a:t>
            </a:r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endParaRPr lang="es-MX" sz="2400" dirty="0">
              <a:solidFill>
                <a:srgbClr val="262626"/>
              </a:solidFill>
            </a:endParaRPr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endParaRPr lang="es-MX" sz="2400" dirty="0" smtClean="0">
              <a:solidFill>
                <a:srgbClr val="262626"/>
              </a:solidFill>
            </a:endParaRPr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262626"/>
                </a:solidFill>
              </a:rPr>
              <a:t>Ejercerá la misión de la Responsabilidad Social.</a:t>
            </a:r>
          </a:p>
          <a:p>
            <a:pPr marL="173038" indent="-173038" algn="just">
              <a:lnSpc>
                <a:spcPts val="2000"/>
              </a:lnSpc>
            </a:pPr>
            <a:r>
              <a:rPr lang="es-MX" sz="2400" b="1" dirty="0" smtClean="0"/>
              <a:t>   </a:t>
            </a:r>
            <a:endParaRPr lang="es-MX" sz="2800" dirty="0">
              <a:solidFill>
                <a:srgbClr val="26262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Núcleos de Apoyo Fiscal</a:t>
            </a:r>
            <a:endParaRPr lang="es-MX" sz="2800" b="1" dirty="0"/>
          </a:p>
        </p:txBody>
      </p:sp>
      <p:sp>
        <p:nvSpPr>
          <p:cNvPr id="15" name="18 CuadroTexto"/>
          <p:cNvSpPr txBox="1">
            <a:spLocks noChangeArrowheads="1"/>
          </p:cNvSpPr>
          <p:nvPr/>
        </p:nvSpPr>
        <p:spPr bwMode="auto">
          <a:xfrm>
            <a:off x="323528" y="1280373"/>
            <a:ext cx="8497243" cy="49244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MX" sz="2600" b="1" dirty="0" smtClean="0"/>
              <a:t>¿Cuáles son los Beneficios?</a:t>
            </a:r>
            <a:endParaRPr lang="es-MX" sz="2600" b="1" dirty="0"/>
          </a:p>
        </p:txBody>
      </p:sp>
      <p:sp>
        <p:nvSpPr>
          <p:cNvPr id="16" name="18 CuadroTexto"/>
          <p:cNvSpPr txBox="1">
            <a:spLocks noChangeArrowheads="1"/>
          </p:cNvSpPr>
          <p:nvPr/>
        </p:nvSpPr>
        <p:spPr bwMode="auto">
          <a:xfrm>
            <a:off x="323528" y="1916832"/>
            <a:ext cx="8496944" cy="349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just"/>
            <a:r>
              <a:rPr lang="es-MX" sz="2000" b="1" dirty="0" smtClean="0"/>
              <a:t>   </a:t>
            </a:r>
            <a:endParaRPr lang="es-MX" sz="2000" dirty="0" smtClean="0">
              <a:solidFill>
                <a:srgbClr val="262626"/>
              </a:solidFill>
            </a:endParaRPr>
          </a:p>
          <a:p>
            <a:pPr marL="173038" indent="-173038" algn="just">
              <a:lnSpc>
                <a:spcPts val="2000"/>
              </a:lnSpc>
            </a:pPr>
            <a:r>
              <a:rPr lang="es-MX" sz="2000" b="1" dirty="0" smtClean="0"/>
              <a:t>   </a:t>
            </a:r>
            <a:r>
              <a:rPr lang="es-MX" sz="2400" b="1" dirty="0" smtClean="0"/>
              <a:t>Para los Estudiantes:</a:t>
            </a:r>
          </a:p>
          <a:p>
            <a:pPr marL="173038" indent="-173038" algn="just">
              <a:lnSpc>
                <a:spcPts val="2000"/>
              </a:lnSpc>
            </a:pPr>
            <a:endParaRPr lang="es-MX" sz="2400" b="1" dirty="0" smtClean="0"/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262626"/>
                </a:solidFill>
              </a:rPr>
              <a:t>Afirma y amplía la información académica, competencias, adquiere experiencia integral  en el manejo de las herramientas de autoservicio del SAT.</a:t>
            </a:r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endParaRPr lang="es-MX" sz="2400" dirty="0" smtClean="0">
              <a:solidFill>
                <a:srgbClr val="262626"/>
              </a:solidFill>
            </a:endParaRPr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262626"/>
                </a:solidFill>
              </a:rPr>
              <a:t>Validez Curricular.</a:t>
            </a:r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endParaRPr lang="es-MX" sz="2400" dirty="0" smtClean="0">
              <a:solidFill>
                <a:srgbClr val="262626"/>
              </a:solidFill>
            </a:endParaRPr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/>
              <a:t>Prepara al estudiante con conocimientos que ofrecerá como servicio.</a:t>
            </a:r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endParaRPr lang="es-MX" sz="2400" dirty="0" smtClean="0"/>
          </a:p>
          <a:p>
            <a:pPr marL="441325" lvl="1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/>
              <a:t>Inicia en su búsqueda de cartera de clientes.</a:t>
            </a:r>
          </a:p>
        </p:txBody>
      </p:sp>
    </p:spTree>
    <p:extLst>
      <p:ext uri="{BB962C8B-B14F-4D97-AF65-F5344CB8AC3E}">
        <p14:creationId xmlns="" xmlns:p14="http://schemas.microsoft.com/office/powerpoint/2010/main" val="2928316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Núcleos de Apoyo Fiscal</a:t>
            </a:r>
            <a:endParaRPr lang="es-MX" sz="2800" b="1" dirty="0"/>
          </a:p>
        </p:txBody>
      </p:sp>
      <p:sp>
        <p:nvSpPr>
          <p:cNvPr id="15" name="18 CuadroTexto"/>
          <p:cNvSpPr txBox="1">
            <a:spLocks noChangeArrowheads="1"/>
          </p:cNvSpPr>
          <p:nvPr/>
        </p:nvSpPr>
        <p:spPr bwMode="auto">
          <a:xfrm>
            <a:off x="323528" y="1280373"/>
            <a:ext cx="8497243" cy="49244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MX" sz="2600" b="1" dirty="0" smtClean="0"/>
              <a:t>¿Cuáles son los Beneficios?</a:t>
            </a:r>
            <a:endParaRPr lang="es-MX" sz="2600" b="1" dirty="0"/>
          </a:p>
        </p:txBody>
      </p:sp>
      <p:sp>
        <p:nvSpPr>
          <p:cNvPr id="16" name="18 CuadroTexto"/>
          <p:cNvSpPr txBox="1">
            <a:spLocks noChangeArrowheads="1"/>
          </p:cNvSpPr>
          <p:nvPr/>
        </p:nvSpPr>
        <p:spPr bwMode="auto">
          <a:xfrm>
            <a:off x="323528" y="2664944"/>
            <a:ext cx="8496944" cy="213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just"/>
            <a:r>
              <a:rPr lang="es-MX" sz="2400" b="1" dirty="0" smtClean="0"/>
              <a:t>Para la sociedad:</a:t>
            </a:r>
          </a:p>
          <a:p>
            <a:pPr marL="173038" indent="-173038" algn="just"/>
            <a:endParaRPr lang="es-MX" sz="2400" b="1" dirty="0" smtClean="0"/>
          </a:p>
          <a:p>
            <a:pPr marL="441325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262626"/>
                </a:solidFill>
              </a:rPr>
              <a:t>Puntos y servicios de atención alternos.</a:t>
            </a:r>
          </a:p>
          <a:p>
            <a:pPr marL="441325" indent="-258763" algn="just">
              <a:lnSpc>
                <a:spcPts val="2000"/>
              </a:lnSpc>
              <a:buFont typeface="Arial" pitchFamily="34" charset="0"/>
              <a:buChar char="•"/>
            </a:pPr>
            <a:endParaRPr lang="es-MX" sz="2400" dirty="0" smtClean="0">
              <a:solidFill>
                <a:srgbClr val="262626"/>
              </a:solidFill>
            </a:endParaRPr>
          </a:p>
          <a:p>
            <a:pPr marL="441325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262626"/>
                </a:solidFill>
              </a:rPr>
              <a:t>Recibe servicios tributarios gratuitos.</a:t>
            </a:r>
          </a:p>
          <a:p>
            <a:pPr marL="441325" indent="-258763" algn="just">
              <a:lnSpc>
                <a:spcPts val="2000"/>
              </a:lnSpc>
              <a:buFont typeface="Arial" pitchFamily="34" charset="0"/>
              <a:buChar char="•"/>
            </a:pPr>
            <a:endParaRPr lang="es-MX" sz="2400" dirty="0" smtClean="0">
              <a:solidFill>
                <a:srgbClr val="262626"/>
              </a:solidFill>
            </a:endParaRPr>
          </a:p>
          <a:p>
            <a:pPr marL="441325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/>
              <a:t>Se involucra directamente en la participación tributaria.</a:t>
            </a:r>
          </a:p>
        </p:txBody>
      </p:sp>
    </p:spTree>
    <p:extLst>
      <p:ext uri="{BB962C8B-B14F-4D97-AF65-F5344CB8AC3E}">
        <p14:creationId xmlns="" xmlns:p14="http://schemas.microsoft.com/office/powerpoint/2010/main" val="2928316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Núcleos de Apoyo Fiscal</a:t>
            </a:r>
            <a:endParaRPr lang="es-MX" sz="2800" b="1" dirty="0"/>
          </a:p>
        </p:txBody>
      </p:sp>
      <p:sp>
        <p:nvSpPr>
          <p:cNvPr id="15" name="18 CuadroTexto"/>
          <p:cNvSpPr txBox="1">
            <a:spLocks noChangeArrowheads="1"/>
          </p:cNvSpPr>
          <p:nvPr/>
        </p:nvSpPr>
        <p:spPr bwMode="auto">
          <a:xfrm>
            <a:off x="323528" y="1280373"/>
            <a:ext cx="8497243" cy="49244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just"/>
            <a:r>
              <a:rPr lang="es-MX" sz="2600" b="1" dirty="0" smtClean="0"/>
              <a:t>¿Cuáles son los Beneficios?</a:t>
            </a:r>
            <a:endParaRPr lang="es-MX" sz="2600" b="1" dirty="0"/>
          </a:p>
        </p:txBody>
      </p:sp>
      <p:sp>
        <p:nvSpPr>
          <p:cNvPr id="16" name="18 CuadroTexto"/>
          <p:cNvSpPr txBox="1">
            <a:spLocks noChangeArrowheads="1"/>
          </p:cNvSpPr>
          <p:nvPr/>
        </p:nvSpPr>
        <p:spPr bwMode="auto">
          <a:xfrm>
            <a:off x="323528" y="2780928"/>
            <a:ext cx="8496944" cy="161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 algn="just"/>
            <a:r>
              <a:rPr lang="es-MX" sz="2400" b="1" dirty="0" smtClean="0"/>
              <a:t>Para la Administración Tributaria:</a:t>
            </a:r>
          </a:p>
          <a:p>
            <a:pPr marL="173038" indent="-173038" algn="just"/>
            <a:endParaRPr lang="es-MX" sz="2400" b="1" dirty="0" smtClean="0"/>
          </a:p>
          <a:p>
            <a:pPr marL="441325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262626"/>
                </a:solidFill>
              </a:rPr>
              <a:t>Amplía la cobertura de servicios al contribuyente.</a:t>
            </a:r>
          </a:p>
          <a:p>
            <a:pPr marL="441325" indent="-258763" algn="just">
              <a:lnSpc>
                <a:spcPts val="2000"/>
              </a:lnSpc>
              <a:buFont typeface="Arial" pitchFamily="34" charset="0"/>
              <a:buChar char="•"/>
            </a:pPr>
            <a:endParaRPr lang="es-MX" sz="2400" dirty="0" smtClean="0">
              <a:solidFill>
                <a:srgbClr val="262626"/>
              </a:solidFill>
            </a:endParaRPr>
          </a:p>
          <a:p>
            <a:pPr marL="441325" indent="-258763" algn="just">
              <a:lnSpc>
                <a:spcPts val="2000"/>
              </a:lnSpc>
              <a:buFont typeface="Arial" pitchFamily="34" charset="0"/>
              <a:buChar char="•"/>
            </a:pPr>
            <a:r>
              <a:rPr lang="es-MX" sz="2400" dirty="0" smtClean="0">
                <a:solidFill>
                  <a:srgbClr val="262626"/>
                </a:solidFill>
              </a:rPr>
              <a:t>Acercamiento de los contribuyentes a la economía formal.</a:t>
            </a:r>
            <a:endParaRPr lang="es-MX" sz="2400" b="1" dirty="0" smtClean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831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23528" y="404664"/>
            <a:ext cx="8496944" cy="6048672"/>
          </a:xfrm>
          <a:prstGeom prst="rect">
            <a:avLst/>
          </a:prstGeom>
          <a:noFill/>
          <a:ln w="1270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endParaRPr lang="es-MX" sz="2400" dirty="0">
              <a:solidFill>
                <a:srgbClr val="C0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23528" y="404664"/>
            <a:ext cx="8496944" cy="523220"/>
          </a:xfrm>
          <a:prstGeom prst="rect">
            <a:avLst/>
          </a:prstGeom>
          <a:noFill/>
          <a:ln w="952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 smtClean="0"/>
              <a:t>Autoservicio en el NAF</a:t>
            </a:r>
            <a:endParaRPr lang="es-MX" sz="2800" b="1" dirty="0"/>
          </a:p>
        </p:txBody>
      </p:sp>
      <p:sp>
        <p:nvSpPr>
          <p:cNvPr id="6" name="18 CuadroTexto"/>
          <p:cNvSpPr txBox="1">
            <a:spLocks noChangeArrowheads="1"/>
          </p:cNvSpPr>
          <p:nvPr/>
        </p:nvSpPr>
        <p:spPr bwMode="auto">
          <a:xfrm>
            <a:off x="323528" y="992346"/>
            <a:ext cx="8497243" cy="49244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"/>
            <a:r>
              <a:rPr lang="es-MX" sz="2600" b="1" dirty="0" smtClean="0"/>
              <a:t>Catálogo de trámites vía portal del SAT</a:t>
            </a:r>
            <a:endParaRPr lang="es-MX" sz="26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3808" y="4439518"/>
            <a:ext cx="1508691" cy="144060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pic>
        <p:nvPicPr>
          <p:cNvPr id="9" name="Picture 1" descr="C:\Users\AEAC6878\Pictures\MUÑECOS BLANCOS\Imagen1.jpg"/>
          <p:cNvPicPr>
            <a:picLocks noChangeAspect="1" noChangeArrowheads="1"/>
          </p:cNvPicPr>
          <p:nvPr/>
        </p:nvPicPr>
        <p:blipFill>
          <a:blip r:embed="rId3" cstate="print"/>
          <a:srcRect l="3334" t="4660" r="6079" b="10645"/>
          <a:stretch>
            <a:fillRect/>
          </a:stretch>
        </p:blipFill>
        <p:spPr bwMode="auto">
          <a:xfrm>
            <a:off x="6679459" y="1759385"/>
            <a:ext cx="2083947" cy="195764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" name="7 Redondear rectángulo de esquina diagonal"/>
          <p:cNvSpPr>
            <a:spLocks noChangeArrowheads="1"/>
          </p:cNvSpPr>
          <p:nvPr/>
        </p:nvSpPr>
        <p:spPr bwMode="auto">
          <a:xfrm>
            <a:off x="395536" y="1700808"/>
            <a:ext cx="5948114" cy="4536504"/>
          </a:xfrm>
          <a:custGeom>
            <a:avLst/>
            <a:gdLst>
              <a:gd name="T0" fmla="*/ 6102350 w 6102350"/>
              <a:gd name="T1" fmla="*/ 2393156 h 4786312"/>
              <a:gd name="T2" fmla="*/ 3051175 w 6102350"/>
              <a:gd name="T3" fmla="*/ 4786312 h 4786312"/>
              <a:gd name="T4" fmla="*/ 0 w 6102350"/>
              <a:gd name="T5" fmla="*/ 2393156 h 4786312"/>
              <a:gd name="T6" fmla="*/ 3051175 w 6102350"/>
              <a:gd name="T7" fmla="*/ 0 h 47863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33649 w 6102350"/>
              <a:gd name="T13" fmla="*/ 233649 h 4786312"/>
              <a:gd name="T14" fmla="*/ 5868701 w 6102350"/>
              <a:gd name="T15" fmla="*/ 4552663 h 47863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02350" h="4786312">
                <a:moveTo>
                  <a:pt x="797735" y="0"/>
                </a:moveTo>
                <a:lnTo>
                  <a:pt x="6102350" y="0"/>
                </a:lnTo>
                <a:lnTo>
                  <a:pt x="6102350" y="3988577"/>
                </a:lnTo>
                <a:cubicBezTo>
                  <a:pt x="6102350" y="4429153"/>
                  <a:pt x="5745191" y="4786311"/>
                  <a:pt x="5304615" y="4786311"/>
                </a:cubicBezTo>
                <a:lnTo>
                  <a:pt x="0" y="4786312"/>
                </a:lnTo>
                <a:lnTo>
                  <a:pt x="0" y="797735"/>
                </a:lnTo>
                <a:cubicBezTo>
                  <a:pt x="0" y="357158"/>
                  <a:pt x="357158" y="0"/>
                  <a:pt x="797735" y="0"/>
                </a:cubicBezTo>
                <a:cubicBezTo>
                  <a:pt x="797735" y="0"/>
                  <a:pt x="797735" y="1"/>
                  <a:pt x="797735" y="1"/>
                </a:cubicBezTo>
                <a:close/>
              </a:path>
            </a:pathLst>
          </a:custGeom>
          <a:solidFill>
            <a:srgbClr val="E4E4E4"/>
          </a:solidFill>
          <a:ln w="38100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just" fontAlgn="b">
              <a:lnSpc>
                <a:spcPct val="150000"/>
              </a:lnSpc>
            </a:pPr>
            <a:endParaRPr lang="es-MX" b="1" dirty="0">
              <a:solidFill>
                <a:schemeClr val="accent1"/>
              </a:solidFill>
              <a:latin typeface="Constantia" pitchFamily="18" charset="0"/>
            </a:endParaRPr>
          </a:p>
          <a:p>
            <a:pPr algn="just" fontAlgn="b">
              <a:lnSpc>
                <a:spcPct val="150000"/>
              </a:lnSpc>
            </a:pPr>
            <a:r>
              <a:rPr lang="es-MX" b="1" dirty="0">
                <a:solidFill>
                  <a:schemeClr val="accent1"/>
                </a:solidFill>
              </a:rPr>
              <a:t>Catálogo de trámites de  Autoservicio vía portal del </a:t>
            </a:r>
            <a:r>
              <a:rPr lang="es-MX" b="1" dirty="0" smtClean="0">
                <a:solidFill>
                  <a:schemeClr val="accent1"/>
                </a:solidFill>
              </a:rPr>
              <a:t>SAT</a:t>
            </a:r>
          </a:p>
          <a:p>
            <a:pPr algn="just" fontAlgn="b">
              <a:lnSpc>
                <a:spcPct val="150000"/>
              </a:lnSpc>
            </a:pPr>
            <a:endParaRPr lang="es-MX" dirty="0">
              <a:solidFill>
                <a:schemeClr val="accent1"/>
              </a:solidFill>
            </a:endParaRPr>
          </a:p>
          <a:p>
            <a:pPr marL="182563" indent="-182563" algn="just" fontAlgn="b">
              <a:lnSpc>
                <a:spcPct val="150000"/>
              </a:lnSpc>
              <a:buClr>
                <a:schemeClr val="accent1"/>
              </a:buClr>
              <a:buFont typeface="Calibri" pitchFamily="34" charset="0"/>
              <a:buAutoNum type="arabicPeriod"/>
            </a:pPr>
            <a:r>
              <a:rPr lang="es-MX" dirty="0"/>
              <a:t>Inscripción al </a:t>
            </a:r>
            <a:r>
              <a:rPr lang="es-MX" dirty="0" smtClean="0"/>
              <a:t>padrón de contribuyentes</a:t>
            </a:r>
            <a:endParaRPr lang="es-MX" dirty="0"/>
          </a:p>
          <a:p>
            <a:pPr marL="182563" indent="-182563" algn="just" fontAlgn="b">
              <a:lnSpc>
                <a:spcPct val="150000"/>
              </a:lnSpc>
              <a:buClr>
                <a:schemeClr val="accent1"/>
              </a:buClr>
              <a:buFont typeface="Calibri" pitchFamily="34" charset="0"/>
              <a:buAutoNum type="arabicPeriod"/>
            </a:pPr>
            <a:r>
              <a:rPr lang="es-MX" dirty="0" smtClean="0"/>
              <a:t>Actualización de obligaciones fiscales</a:t>
            </a:r>
          </a:p>
          <a:p>
            <a:pPr marL="182563" indent="-182563" algn="just" fontAlgn="b">
              <a:lnSpc>
                <a:spcPct val="150000"/>
              </a:lnSpc>
              <a:buClr>
                <a:schemeClr val="accent1"/>
              </a:buClr>
              <a:buFont typeface="Calibri" pitchFamily="34" charset="0"/>
              <a:buAutoNum type="arabicPeriod"/>
            </a:pPr>
            <a:r>
              <a:rPr lang="es-MX" dirty="0" smtClean="0"/>
              <a:t>Generación de contraseña</a:t>
            </a:r>
          </a:p>
          <a:p>
            <a:pPr marL="182563" indent="-182563" algn="just" fontAlgn="b">
              <a:lnSpc>
                <a:spcPct val="150000"/>
              </a:lnSpc>
              <a:buClr>
                <a:schemeClr val="accent1"/>
              </a:buClr>
              <a:buFont typeface="Calibri" pitchFamily="34" charset="0"/>
              <a:buAutoNum type="arabicPeriod"/>
            </a:pPr>
            <a:r>
              <a:rPr lang="es-MX" dirty="0" smtClean="0"/>
              <a:t>Herramientas propias del régimen de incorporación fiscal</a:t>
            </a:r>
          </a:p>
          <a:p>
            <a:pPr marL="182563" indent="-182563" algn="just" fontAlgn="b">
              <a:lnSpc>
                <a:spcPct val="150000"/>
              </a:lnSpc>
              <a:buClr>
                <a:schemeClr val="accent1"/>
              </a:buClr>
              <a:buFont typeface="Calibri" pitchFamily="34" charset="0"/>
              <a:buAutoNum type="arabicPeriod"/>
            </a:pPr>
            <a:r>
              <a:rPr lang="es-MX" dirty="0" smtClean="0"/>
              <a:t>Orientación Fiscal a Personas Físicas</a:t>
            </a:r>
          </a:p>
          <a:p>
            <a:pPr marL="182563" indent="-182563" algn="just" fontAlgn="b">
              <a:lnSpc>
                <a:spcPct val="150000"/>
              </a:lnSpc>
              <a:buClr>
                <a:schemeClr val="accent1"/>
              </a:buClr>
              <a:buFont typeface="Calibri" pitchFamily="34" charset="0"/>
              <a:buAutoNum type="arabicPeriod"/>
            </a:pPr>
            <a:r>
              <a:rPr lang="es-MX" dirty="0" smtClean="0"/>
              <a:t>Orientación </a:t>
            </a:r>
            <a:r>
              <a:rPr lang="es-MX" dirty="0"/>
              <a:t>de los beneficios de las dependencias gubernamentales para los contribuyentes del Régimen de Incorporación Fiscal, programa Crezcamos Juntos</a:t>
            </a:r>
          </a:p>
          <a:p>
            <a:pPr algn="just">
              <a:lnSpc>
                <a:spcPct val="150000"/>
              </a:lnSpc>
              <a:buClr>
                <a:srgbClr val="E46C0A"/>
              </a:buClr>
            </a:pPr>
            <a:endParaRPr lang="es-MX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1130</Words>
  <Application>Microsoft Office PowerPoint</Application>
  <PresentationFormat>Presentación en pantalla (4:3)</PresentationFormat>
  <Paragraphs>181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Isabel Vázquez Vázquez</dc:creator>
  <cp:lastModifiedBy>AAGJ901S</cp:lastModifiedBy>
  <cp:revision>72</cp:revision>
  <dcterms:created xsi:type="dcterms:W3CDTF">2014-10-06T17:23:51Z</dcterms:created>
  <dcterms:modified xsi:type="dcterms:W3CDTF">2014-10-22T16:20:14Z</dcterms:modified>
</cp:coreProperties>
</file>